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1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457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55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38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66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56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336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870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337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04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601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31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25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014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35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208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06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12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BCAFF9-4233-4ED2-8153-780175620A0B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6F51-CECE-42C7-ADE5-872544ED00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6748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مبادئ وقاية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الثانية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1124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0376"/>
            <a:ext cx="8946541" cy="5798023"/>
          </a:xfrm>
        </p:spPr>
        <p:txBody>
          <a:bodyPr/>
          <a:lstStyle/>
          <a:p>
            <a:r>
              <a:rPr lang="ar-IQ" b="1" dirty="0"/>
              <a:t>مناطق جسم الحشرة </a:t>
            </a:r>
            <a:r>
              <a:rPr lang="en-US" b="1" dirty="0"/>
              <a:t>Body region of Insect</a:t>
            </a:r>
            <a:endParaRPr lang="en-US" dirty="0"/>
          </a:p>
          <a:p>
            <a:r>
              <a:rPr lang="ar-IQ" dirty="0"/>
              <a:t>    يتركب جسم الحشرة عادة من ثلاث (3) مناطق رئيسية هي الرأس و الصدر و البطن .</a:t>
            </a:r>
            <a:endParaRPr lang="en-US" dirty="0"/>
          </a:p>
          <a:p>
            <a:pPr lvl="0"/>
            <a:r>
              <a:rPr lang="ar-IQ" b="1" dirty="0"/>
              <a:t>الرأس و زوائده </a:t>
            </a:r>
            <a:r>
              <a:rPr lang="en-US" b="1" dirty="0"/>
              <a:t>The head appendages </a:t>
            </a:r>
            <a:endParaRPr lang="en-US" dirty="0"/>
          </a:p>
          <a:p>
            <a:r>
              <a:rPr lang="ar-IQ" dirty="0"/>
              <a:t>    و هو المنطقة الأمامية من الجسم يحمل أعضاء الحس و أجزاء الفم الرئيسية لذا هي منطقة متخصصة للتحسس و اخذ الغذاء . يتركب الرأس من عدة صفائح تلتحم مع بعضها ليكون غلاف يعرف بالكبسولة </a:t>
            </a:r>
            <a:r>
              <a:rPr lang="en-US" dirty="0"/>
              <a:t>Head-capsule</a:t>
            </a:r>
            <a:r>
              <a:rPr lang="ar-IQ" dirty="0"/>
              <a:t> أو الدرع , و أهم التراكيب الموجودة على الرأس هي : </a:t>
            </a:r>
            <a:endParaRPr lang="en-US" dirty="0"/>
          </a:p>
          <a:p>
            <a:pPr lvl="0"/>
            <a:r>
              <a:rPr lang="ar-IQ" b="1" dirty="0"/>
              <a:t>العيون </a:t>
            </a:r>
            <a:r>
              <a:rPr lang="en-US" b="1" dirty="0"/>
              <a:t>Eyes</a:t>
            </a:r>
            <a:endParaRPr lang="en-US" dirty="0"/>
          </a:p>
          <a:p>
            <a:r>
              <a:rPr lang="ar-IQ" dirty="0"/>
              <a:t>    معظم الحشرات الكاملة لها زوج من العيون المركبة </a:t>
            </a:r>
            <a:r>
              <a:rPr lang="en-US" dirty="0"/>
              <a:t>Compound eyes</a:t>
            </a:r>
            <a:r>
              <a:rPr lang="ar-IQ" dirty="0"/>
              <a:t> على جانبي الرأس و تشكل مساحة كبيرة و تتكون من عدد من الوحدات البصرية , و هناك بين العيون المركبة عيون بسيطة من 2-3 عين تقع على الجبهة الظهرية للرأس و هي حساسة للضوء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725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851" y="316240"/>
            <a:ext cx="9404723" cy="1400530"/>
          </a:xfrm>
        </p:spPr>
        <p:txBody>
          <a:bodyPr/>
          <a:lstStyle/>
          <a:p>
            <a:r>
              <a:rPr lang="ar-IQ" dirty="0" smtClean="0"/>
              <a:t>العيون البسيطة و المركبة</a:t>
            </a:r>
            <a:endParaRPr lang="ar-IQ" dirty="0"/>
          </a:p>
        </p:txBody>
      </p:sp>
      <p:pic>
        <p:nvPicPr>
          <p:cNvPr id="4" name="صورة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98" y="1644905"/>
            <a:ext cx="4875094" cy="4644041"/>
          </a:xfrm>
          <a:prstGeom prst="rect">
            <a:avLst/>
          </a:prstGeom>
        </p:spPr>
      </p:pic>
      <p:pic>
        <p:nvPicPr>
          <p:cNvPr id="5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16" y="2088107"/>
            <a:ext cx="3757968" cy="320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8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27546"/>
            <a:ext cx="8946541" cy="5920853"/>
          </a:xfrm>
        </p:spPr>
        <p:txBody>
          <a:bodyPr/>
          <a:lstStyle/>
          <a:p>
            <a:pPr lvl="0"/>
            <a:r>
              <a:rPr lang="ar-IQ" b="1" dirty="0"/>
              <a:t>قرون الإستشعار </a:t>
            </a:r>
            <a:endParaRPr lang="en-US" dirty="0"/>
          </a:p>
          <a:p>
            <a:r>
              <a:rPr lang="ar-IQ" dirty="0"/>
              <a:t>    تمتلك الحشرات زوج من قرون الإستشعار تقع فيما بين العيون المركبة أو فوق الفكوك و هي ذات وظيفة حسية . يتميز قرن الإستشعار الى ثلاث اجزاء هي العقلة القاعدية و تسمى الأصل </a:t>
            </a:r>
            <a:r>
              <a:rPr lang="en-US" dirty="0"/>
              <a:t>Scape</a:t>
            </a:r>
            <a:r>
              <a:rPr lang="ar-IQ" dirty="0"/>
              <a:t> و العقلة الثانية هي العذق </a:t>
            </a:r>
            <a:r>
              <a:rPr lang="en-US" dirty="0"/>
              <a:t>Pedicel</a:t>
            </a:r>
            <a:r>
              <a:rPr lang="ar-IQ" dirty="0"/>
              <a:t> يلي ذلك جزء طويل مكون من عقلة واحدة او عدة عقل يسمى السوط </a:t>
            </a:r>
            <a:r>
              <a:rPr lang="en-US" dirty="0"/>
              <a:t>Flagellum</a:t>
            </a:r>
            <a:r>
              <a:rPr lang="ar-IQ" dirty="0"/>
              <a:t> . وظيفة قرن الإستشعار يعمل كعضو حسي تهتدي به الحشرات الى طريقها بحثا" عن الغذاء أو الجنس الآخر للتزاوج أو التفاهم مع افراد النوع . و قد يعمل كعضو للشم كما في الذباب المنزلي أو السمع كما في ذكور البعوض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838734"/>
            <a:ext cx="7724633" cy="340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7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77672"/>
            <a:ext cx="8946541" cy="5770727"/>
          </a:xfrm>
        </p:spPr>
        <p:txBody>
          <a:bodyPr/>
          <a:lstStyle/>
          <a:p>
            <a:pPr lvl="0"/>
            <a:r>
              <a:rPr lang="ar-IQ" b="1" dirty="0"/>
              <a:t>أجزاء الفم : </a:t>
            </a:r>
            <a:r>
              <a:rPr lang="ar-IQ" dirty="0"/>
              <a:t>تقسم أجزاء الفم في الحشرات اعتمادا" على نوعية الغذاء و طريقة التغذية الى ستة أنواع رئيسية :</a:t>
            </a:r>
            <a:endParaRPr lang="en-US" dirty="0"/>
          </a:p>
          <a:p>
            <a:pPr lvl="0"/>
            <a:r>
              <a:rPr lang="ar-IQ" b="1" dirty="0"/>
              <a:t>أجزاء الفم القارض </a:t>
            </a:r>
            <a:r>
              <a:rPr lang="en-US" b="1" dirty="0"/>
              <a:t>Chewing mouth part</a:t>
            </a:r>
            <a:r>
              <a:rPr lang="ar-IQ" b="1" dirty="0"/>
              <a:t> : </a:t>
            </a:r>
            <a:r>
              <a:rPr lang="ar-IQ" dirty="0"/>
              <a:t>يعد هذا النوع من أجزاء الفم بدائي التكوين و من الحشرات التي تمتلك هذا النوع من أجزاء الفم هي الجراد و الصرصر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07" y="1924334"/>
            <a:ext cx="4626591" cy="480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5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9308"/>
            <a:ext cx="8946541" cy="5989092"/>
          </a:xfrm>
        </p:spPr>
        <p:txBody>
          <a:bodyPr/>
          <a:lstStyle/>
          <a:p>
            <a:pPr lvl="0"/>
            <a:r>
              <a:rPr lang="ar-IQ" b="1" dirty="0"/>
              <a:t>أجزاء الفم الثاقب الماص </a:t>
            </a:r>
            <a:r>
              <a:rPr lang="en-US" b="1" dirty="0"/>
              <a:t>Piercing-sucking mouth parts</a:t>
            </a:r>
            <a:r>
              <a:rPr lang="ar-IQ" b="1" dirty="0"/>
              <a:t> : </a:t>
            </a:r>
            <a:r>
              <a:rPr lang="ar-IQ" dirty="0"/>
              <a:t>توجد</a:t>
            </a:r>
            <a:r>
              <a:rPr lang="ar-IQ" b="1" dirty="0"/>
              <a:t> </a:t>
            </a:r>
            <a:r>
              <a:rPr lang="ar-IQ" dirty="0"/>
              <a:t>في الحشرات التي تتغذى على العصارة النباتية مثل المن و الذباب الأبيض و غيرها و قد تتحور في بعض الحشرات الى ثقب الجلد و امتصاص الدم كما في أنثى البعوض و دائما" ما يحقن االلعاب أثناءالتغذية في حالة الحشرات التي تهاجم الفقريات لتعمل على منع تجلط الدم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صورة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52" y="1293978"/>
            <a:ext cx="4577117" cy="532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3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3900"/>
            <a:ext cx="8946541" cy="5934500"/>
          </a:xfrm>
        </p:spPr>
        <p:txBody>
          <a:bodyPr/>
          <a:lstStyle/>
          <a:p>
            <a:pPr lvl="0"/>
            <a:r>
              <a:rPr lang="ar-IQ" b="1" dirty="0"/>
              <a:t>أجزاء الفم الخادش الماص </a:t>
            </a:r>
            <a:r>
              <a:rPr lang="en-US" b="1" dirty="0"/>
              <a:t>Rasping-sucking mouth part</a:t>
            </a:r>
            <a:r>
              <a:rPr lang="ar-IQ" b="1" dirty="0"/>
              <a:t> : </a:t>
            </a:r>
            <a:r>
              <a:rPr lang="ar-IQ" dirty="0"/>
              <a:t>و هو نوع من أجزاء الفم الثاقب الماص الا ان الفكين العلويين ليسا متماثلين إذ يختزل الفك العلوي الايسر بينما يستطيل الفك العلوي الأيمن . و تستخدم أجزاء الفم الأخرى في الخد و تفجير خلايا اوراق النباتات و امتصاص العصارة كما في الثربس .</a:t>
            </a:r>
            <a:endParaRPr lang="en-US" dirty="0"/>
          </a:p>
          <a:p>
            <a:pPr lvl="0"/>
            <a:r>
              <a:rPr lang="ar-IQ" b="1" dirty="0"/>
              <a:t>أجزاء الفم الماصة </a:t>
            </a:r>
            <a:r>
              <a:rPr lang="en-US" b="1" dirty="0"/>
              <a:t>Sucking mouth part</a:t>
            </a:r>
            <a:r>
              <a:rPr lang="ar-IQ" b="1" dirty="0"/>
              <a:t> : </a:t>
            </a:r>
            <a:r>
              <a:rPr lang="ar-IQ" dirty="0"/>
              <a:t>و فيه تختزل الشفة العليا بدرجة كبيرة اما الفكان العلويان فهما غائبان , فتكون اجزاء الفم عبارة عن أنبوب طويل مطوي بشكل حلزوني عند عدم استخدامه يسمى الخرطوم او اللسان</a:t>
            </a:r>
            <a:r>
              <a:rPr lang="ar-IQ" b="1" dirty="0"/>
              <a:t> </a:t>
            </a:r>
            <a:r>
              <a:rPr lang="ar-IQ" dirty="0"/>
              <a:t>و يمتد عند استخدامه في امتصاص رحيق الأزهار كما في الفراشات و هي حشرات غير ضارة للنياتا و لكن اطوارها اليرقية تعتبر آفات خطيرة لأن لها فك قارض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2674961"/>
            <a:ext cx="7219666" cy="403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0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64024"/>
            <a:ext cx="8946541" cy="5784375"/>
          </a:xfrm>
        </p:spPr>
        <p:txBody>
          <a:bodyPr/>
          <a:lstStyle/>
          <a:p>
            <a:pPr lvl="0"/>
            <a:r>
              <a:rPr lang="ar-IQ" b="1" dirty="0"/>
              <a:t>أجزاء  الفم القارض اللاعق </a:t>
            </a:r>
            <a:r>
              <a:rPr lang="en-US" b="1" dirty="0"/>
              <a:t>Chewing-lapping mouth part</a:t>
            </a:r>
            <a:r>
              <a:rPr lang="ar-IQ" b="1" dirty="0"/>
              <a:t> : </a:t>
            </a:r>
            <a:r>
              <a:rPr lang="ar-IQ" dirty="0"/>
              <a:t>تتحور فيه أجزاء الفم لقرض المواد الصلبة و أمتصاص أو لعق السوائل المكشوفة و خاصة رحيق الأزهار , فالفكوك الصلبة المسننة تقوم بوظيفة قرض و تقطيع المواد الصلبة و الفكوك المساعدة (السفليان) و الشفة السفلى قد تتحور بشكل رفيع لتستخدم في لعق السوائل كما في النحل </a:t>
            </a:r>
            <a:r>
              <a:rPr lang="en-US" dirty="0"/>
              <a:t>Bees</a:t>
            </a:r>
            <a:r>
              <a:rPr lang="ar-IQ" dirty="0"/>
              <a:t> و الزنابير </a:t>
            </a:r>
            <a:r>
              <a:rPr lang="en-US" dirty="0"/>
              <a:t>Wasps</a:t>
            </a:r>
            <a:r>
              <a:rPr lang="ar-IQ" dirty="0"/>
              <a:t> و هي حشرات نافعة و لا تضر النبات .</a:t>
            </a:r>
            <a:endParaRPr lang="en-US" dirty="0"/>
          </a:p>
          <a:p>
            <a:r>
              <a:rPr lang="ar-IQ" b="1" dirty="0"/>
              <a:t>أجزاء الفم الإسفنجي </a:t>
            </a:r>
            <a:r>
              <a:rPr lang="en-US" b="1" dirty="0"/>
              <a:t>Sponging mouth part</a:t>
            </a:r>
            <a:r>
              <a:rPr lang="ar-IQ" b="1" dirty="0"/>
              <a:t> : </a:t>
            </a:r>
            <a:r>
              <a:rPr lang="ar-IQ" dirty="0"/>
              <a:t>يوجد هذا النوع في بعض انواع الحشرات مثل الذباب المنزلي و ذبابة الفاكهة و غيرها من الحشرات التي لا تستطيع ثقب جلد الحيوانات أو بشرة النبات إذ تتغذى على السوائل المكشوفة أو تقوم بتحويل المادة الصلبة الى سائلة بواسطة لعابها ثم امتصاصها . إذ يوجد في أجزاء فمها خرطوم لحمي و الذي يختفي جزئيا" في فجوة الرأس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628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أجزاء الفم الإسفنجي و </a:t>
            </a:r>
            <a:r>
              <a:rPr lang="ar-IQ" dirty="0"/>
              <a:t>القارض </a:t>
            </a:r>
            <a:r>
              <a:rPr lang="ar-IQ" dirty="0" smtClean="0"/>
              <a:t>اللاعق</a:t>
            </a:r>
            <a:endParaRPr lang="ar-IQ" dirty="0"/>
          </a:p>
        </p:txBody>
      </p:sp>
      <p:pic>
        <p:nvPicPr>
          <p:cNvPr id="4" name="صورة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09" y="1624084"/>
            <a:ext cx="8276625" cy="50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4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602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مبادئ وقاية عملي</vt:lpstr>
      <vt:lpstr>PowerPoint Presentation</vt:lpstr>
      <vt:lpstr>العيون البسيطة و المركبة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أجزاء الفم الإسفنجي و القارض اللاعق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وقاية عملي</dc:title>
  <dc:creator>City Centre</dc:creator>
  <cp:lastModifiedBy>City Centre</cp:lastModifiedBy>
  <cp:revision>7</cp:revision>
  <dcterms:created xsi:type="dcterms:W3CDTF">2018-03-09T06:03:38Z</dcterms:created>
  <dcterms:modified xsi:type="dcterms:W3CDTF">2018-03-09T06:11:49Z</dcterms:modified>
</cp:coreProperties>
</file>